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wmf" ContentType="image/x-w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71" autoAdjust="0"/>
    <p:restoredTop sz="94660"/>
  </p:normalViewPr>
  <p:slideViewPr>
    <p:cSldViewPr snapToGrid="0" snapToObjects="1">
      <p:cViewPr varScale="1">
        <p:scale>
          <a:sx n="89" d="100"/>
          <a:sy n="89" d="100"/>
        </p:scale>
        <p:origin x="-13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4000">
                <a:schemeClr val="accent1">
                  <a:lumMod val="60000"/>
                  <a:lumOff val="40000"/>
                </a:schemeClr>
              </a:gs>
              <a:gs pos="83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chemeClr val="accent1">
                  <a:alpha val="0"/>
                </a:schemeClr>
              </a:gs>
              <a:gs pos="57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alpha val="0"/>
                </a:scheme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US" b="1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0" y="1676400"/>
            <a:ext cx="3886200" cy="1524000"/>
          </a:xfrm>
        </p:spPr>
        <p:txBody>
          <a:bodyPr anchor="b" anchorCtr="0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0" y="3203574"/>
            <a:ext cx="3886200" cy="182562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5ECD5-515E-4817-8A06-1D2ED2C83850}" type="datetime4">
              <a:rPr lang="en-US" smtClean="0"/>
              <a:pPr/>
              <a:t>January 5, 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1D72EBF8-7CF5-44B7-B2BF-E22DE4D070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B59F4-DDCB-41FF-83F5-A48440F36FA7}" type="datetime4">
              <a:rPr lang="en-US" smtClean="0"/>
              <a:pPr/>
              <a:t>January 5, 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2EBF8-7CF5-44B7-B2BF-E22DE4D070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56348-D703-428C-A1C4-7D6796EF5F41}" type="datetime4">
              <a:rPr lang="en-US" smtClean="0"/>
              <a:pPr/>
              <a:t>January 5, 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2EBF8-7CF5-44B7-B2BF-E22DE4D070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1"/>
            <a:ext cx="7772400" cy="3733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D1919-1B5F-4141-B613-3E5C6008A186}" type="datetime4">
              <a:rPr lang="en-US" smtClean="0"/>
              <a:pPr/>
              <a:t>January 5, 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2EBF8-7CF5-44B7-B2BF-E22DE4D070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14000">
                <a:srgbClr val="333333"/>
              </a:gs>
              <a:gs pos="83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rgbClr val="000000">
                  <a:alpha val="0"/>
                </a:srgbClr>
              </a:gs>
              <a:gs pos="57000">
                <a:srgbClr val="4D4D4D"/>
              </a:gs>
              <a:gs pos="10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33787"/>
            <a:ext cx="7772400" cy="1362075"/>
          </a:xfrm>
        </p:spPr>
        <p:txBody>
          <a:bodyPr anchor="t"/>
          <a:lstStyle>
            <a:lvl1pPr algn="l">
              <a:defRPr sz="40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336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2427-B1DD-49E6-9F05-DE0F1467D7DC}" type="datetime4">
              <a:rPr lang="en-US" smtClean="0"/>
              <a:pPr/>
              <a:t>January 5, 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2EBF8-7CF5-44B7-B2BF-E22DE4D070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CA7B5-8BC9-491C-A887-7C3E7ED947D8}" type="datetime4">
              <a:rPr lang="en-US" smtClean="0"/>
              <a:pPr/>
              <a:t>January 5, 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2EBF8-7CF5-44B7-B2BF-E22DE4D0703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685800" y="1536192"/>
            <a:ext cx="3657600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4800600" y="1536192"/>
            <a:ext cx="3657600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Freeform 11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18ED0-40F2-434C-A848-B92581875164}" type="datetime4">
              <a:rPr lang="en-US" smtClean="0"/>
              <a:pPr/>
              <a:t>January 5, 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2EBF8-7CF5-44B7-B2BF-E22DE4D0703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3"/>
          </p:nvPr>
        </p:nvSpPr>
        <p:spPr>
          <a:xfrm>
            <a:off x="685800" y="2209800"/>
            <a:ext cx="3657600" cy="3200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657600" cy="3200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5437F-F4F9-44A9-B4D3-9191CA04E889}" type="datetime4">
              <a:rPr lang="en-US" smtClean="0"/>
              <a:pPr/>
              <a:t>January 5, 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2EBF8-7CF5-44B7-B2BF-E22DE4D070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3"/>
              </a:gs>
              <a:gs pos="50000">
                <a:schemeClr val="accent3">
                  <a:lumMod val="40000"/>
                  <a:lumOff val="60000"/>
                </a:schemeClr>
              </a:gs>
              <a:gs pos="5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0" y="5381627"/>
            <a:ext cx="3286124" cy="1207294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6996854"/>
              <a:gd name="connsiteY0" fmla="*/ 0 h 1571625"/>
              <a:gd name="connsiteX1" fmla="*/ 6996854 w 6996854"/>
              <a:gd name="connsiteY1" fmla="*/ 1266825 h 1571625"/>
              <a:gd name="connsiteX2" fmla="*/ 0 w 6996854"/>
              <a:gd name="connsiteY2" fmla="*/ 1571625 h 1571625"/>
              <a:gd name="connsiteX3" fmla="*/ 0 w 6996854"/>
              <a:gd name="connsiteY3" fmla="*/ 0 h 1571625"/>
              <a:gd name="connsiteX0" fmla="*/ 0 w 7583417"/>
              <a:gd name="connsiteY0" fmla="*/ 0 h 800100"/>
              <a:gd name="connsiteX1" fmla="*/ 7583417 w 7583417"/>
              <a:gd name="connsiteY1" fmla="*/ 495300 h 800100"/>
              <a:gd name="connsiteX2" fmla="*/ 586563 w 7583417"/>
              <a:gd name="connsiteY2" fmla="*/ 800100 h 800100"/>
              <a:gd name="connsiteX3" fmla="*/ 0 w 7583417"/>
              <a:gd name="connsiteY3" fmla="*/ 0 h 800100"/>
              <a:gd name="connsiteX0" fmla="*/ 0 w 7017803"/>
              <a:gd name="connsiteY0" fmla="*/ 0 h 1200150"/>
              <a:gd name="connsiteX1" fmla="*/ 7017803 w 7017803"/>
              <a:gd name="connsiteY1" fmla="*/ 895350 h 1200150"/>
              <a:gd name="connsiteX2" fmla="*/ 20949 w 7017803"/>
              <a:gd name="connsiteY2" fmla="*/ 1200150 h 1200150"/>
              <a:gd name="connsiteX3" fmla="*/ 0 w 7017803"/>
              <a:gd name="connsiteY3" fmla="*/ 0 h 1200150"/>
              <a:gd name="connsiteX0" fmla="*/ 0 w 6410292"/>
              <a:gd name="connsiteY0" fmla="*/ 0 h 1752600"/>
              <a:gd name="connsiteX1" fmla="*/ 6410292 w 6410292"/>
              <a:gd name="connsiteY1" fmla="*/ 1752600 h 1752600"/>
              <a:gd name="connsiteX2" fmla="*/ 20949 w 6410292"/>
              <a:gd name="connsiteY2" fmla="*/ 1200150 h 1752600"/>
              <a:gd name="connsiteX3" fmla="*/ 0 w 6410292"/>
              <a:gd name="connsiteY3" fmla="*/ 0 h 1752600"/>
              <a:gd name="connsiteX0" fmla="*/ 0 w 7227290"/>
              <a:gd name="connsiteY0" fmla="*/ 0 h 1200150"/>
              <a:gd name="connsiteX1" fmla="*/ 7227290 w 7227290"/>
              <a:gd name="connsiteY1" fmla="*/ 885825 h 1200150"/>
              <a:gd name="connsiteX2" fmla="*/ 20949 w 7227290"/>
              <a:gd name="connsiteY2" fmla="*/ 1200150 h 1200150"/>
              <a:gd name="connsiteX3" fmla="*/ 0 w 7227290"/>
              <a:gd name="connsiteY3" fmla="*/ 0 h 1200150"/>
              <a:gd name="connsiteX0" fmla="*/ 0 w 7227290"/>
              <a:gd name="connsiteY0" fmla="*/ 0 h 885825"/>
              <a:gd name="connsiteX1" fmla="*/ 7227290 w 7227290"/>
              <a:gd name="connsiteY1" fmla="*/ 885825 h 885825"/>
              <a:gd name="connsiteX2" fmla="*/ 555141 w 7227290"/>
              <a:gd name="connsiteY2" fmla="*/ 862013 h 885825"/>
              <a:gd name="connsiteX3" fmla="*/ 0 w 7227290"/>
              <a:gd name="connsiteY3" fmla="*/ 0 h 885825"/>
              <a:gd name="connsiteX0" fmla="*/ 0 w 7227290"/>
              <a:gd name="connsiteY0" fmla="*/ 0 h 1207294"/>
              <a:gd name="connsiteX1" fmla="*/ 7227290 w 7227290"/>
              <a:gd name="connsiteY1" fmla="*/ 885825 h 1207294"/>
              <a:gd name="connsiteX2" fmla="*/ 0 w 7227290"/>
              <a:gd name="connsiteY2" fmla="*/ 1207294 h 1207294"/>
              <a:gd name="connsiteX3" fmla="*/ 0 w 7227290"/>
              <a:gd name="connsiteY3" fmla="*/ 0 h 120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27290" h="1207294">
                <a:moveTo>
                  <a:pt x="0" y="0"/>
                </a:moveTo>
                <a:lnTo>
                  <a:pt x="7227290" y="885825"/>
                </a:lnTo>
                <a:lnTo>
                  <a:pt x="0" y="120729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196" y="5347020"/>
            <a:ext cx="3426231" cy="944725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2830674 w 7605568"/>
              <a:gd name="connsiteY2" fmla="*/ 806612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2930931"/>
              <a:gd name="connsiteY0" fmla="*/ 0 h 806612"/>
              <a:gd name="connsiteX1" fmla="*/ 0 w 2930931"/>
              <a:gd name="connsiteY1" fmla="*/ 75665 h 806612"/>
              <a:gd name="connsiteX2" fmla="*/ 2830674 w 2930931"/>
              <a:gd name="connsiteY2" fmla="*/ 806612 h 806612"/>
              <a:gd name="connsiteX3" fmla="*/ 2930931 w 2930931"/>
              <a:gd name="connsiteY3" fmla="*/ 785765 h 806612"/>
              <a:gd name="connsiteX4" fmla="*/ 1 w 2930931"/>
              <a:gd name="connsiteY4" fmla="*/ 0 h 806612"/>
              <a:gd name="connsiteX0" fmla="*/ 1 w 3204530"/>
              <a:gd name="connsiteY0" fmla="*/ 0 h 944725"/>
              <a:gd name="connsiteX1" fmla="*/ 0 w 3204530"/>
              <a:gd name="connsiteY1" fmla="*/ 75665 h 944725"/>
              <a:gd name="connsiteX2" fmla="*/ 3204530 w 3204530"/>
              <a:gd name="connsiteY2" fmla="*/ 944725 h 944725"/>
              <a:gd name="connsiteX3" fmla="*/ 2930931 w 3204530"/>
              <a:gd name="connsiteY3" fmla="*/ 785765 h 944725"/>
              <a:gd name="connsiteX4" fmla="*/ 1 w 3204530"/>
              <a:gd name="connsiteY4" fmla="*/ 0 h 944725"/>
              <a:gd name="connsiteX0" fmla="*/ 1 w 3426231"/>
              <a:gd name="connsiteY0" fmla="*/ 0 h 944725"/>
              <a:gd name="connsiteX1" fmla="*/ 0 w 3426231"/>
              <a:gd name="connsiteY1" fmla="*/ 75665 h 944725"/>
              <a:gd name="connsiteX2" fmla="*/ 3204530 w 3426231"/>
              <a:gd name="connsiteY2" fmla="*/ 944725 h 944725"/>
              <a:gd name="connsiteX3" fmla="*/ 3426231 w 3426231"/>
              <a:gd name="connsiteY3" fmla="*/ 923877 h 944725"/>
              <a:gd name="connsiteX4" fmla="*/ 1 w 3426231"/>
              <a:gd name="connsiteY4" fmla="*/ 0 h 944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6231" h="944725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3204530" y="944725"/>
                </a:lnTo>
                <a:lnTo>
                  <a:pt x="3426231" y="923877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24E59-01D0-4537-B876-7E5EC75B028D}" type="datetime4">
              <a:rPr lang="en-US" smtClean="0"/>
              <a:pPr/>
              <a:t>January 5, 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2EBF8-7CF5-44B7-B2BF-E22DE4D070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A2E49-18A1-40BC-BA5D-5A2EC8FDDF15}" type="datetime4">
              <a:rPr lang="en-US" smtClean="0"/>
              <a:pPr/>
              <a:t>January 5, 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2EBF8-7CF5-44B7-B2BF-E22DE4D0703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4572000" y="609600"/>
            <a:ext cx="3886200" cy="4191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676274" y="1527048"/>
            <a:ext cx="3383280" cy="329184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0" y="609600"/>
            <a:ext cx="3886200" cy="4190999"/>
          </a:xfrm>
          <a:ln w="79375">
            <a:solidFill>
              <a:schemeClr val="tx1"/>
            </a:solidFill>
            <a:miter lim="800000"/>
          </a:ln>
          <a:effectLst>
            <a:outerShdw blurRad="50800" dist="38100" dir="5400000" algn="ctr" rotWithShape="0">
              <a:srgbClr val="000000">
                <a:alpha val="42000"/>
              </a:srgb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83DA4-3B24-449B-95CA-514EB7E30A99}" type="datetime4">
              <a:rPr lang="en-US" smtClean="0"/>
              <a:pPr/>
              <a:t>January 5, 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2EBF8-7CF5-44B7-B2BF-E22DE4D0703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676656" y="1524000"/>
            <a:ext cx="3381375" cy="329565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13">
              <a:alphaModFix amt="15000"/>
            </a:blip>
            <a:srcRect/>
            <a:tile tx="0" ty="0" sx="76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7772400" cy="1143000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600200"/>
            <a:ext cx="7772400" cy="452596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0" y="6416675"/>
            <a:ext cx="1981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lang="en-US" sz="900" kern="1200" cap="all" spc="110" baseline="0" smtClean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1pPr>
          </a:lstStyle>
          <a:p>
            <a:fld id="{942120D2-3948-4F8F-BE5D-E7E7D97880B2}" type="datetime4">
              <a:rPr lang="en-US" smtClean="0"/>
              <a:pPr/>
              <a:t>January 5, 2015</a:t>
            </a:fld>
            <a:endParaRPr lang="en-US" dirty="0" err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l">
              <a:defRPr sz="900" cap="all" spc="110" baseline="0">
                <a:solidFill>
                  <a:srgbClr val="4D4D4D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16675"/>
            <a:ext cx="457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sz="1100" b="1" baseline="0">
                <a:solidFill>
                  <a:srgbClr val="4D4D4D"/>
                </a:solidFill>
              </a:defRPr>
            </a:lvl1pPr>
          </a:lstStyle>
          <a:p>
            <a:fld id="{1D72EBF8-7CF5-44B7-B2BF-E22DE4D0703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Hearts &amp; Minds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Screenshot 2015-01-05 19.55.3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493" y="1776682"/>
            <a:ext cx="2677554" cy="175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3644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Mechanics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Sit to match the ballot, Pro/</a:t>
            </a:r>
            <a:r>
              <a:rPr lang="en-US" sz="2800" dirty="0" err="1" smtClean="0"/>
              <a:t>Aff</a:t>
            </a:r>
            <a:r>
              <a:rPr lang="en-US" sz="2800" dirty="0" smtClean="0"/>
              <a:t> to judge’s left</a:t>
            </a:r>
          </a:p>
          <a:p>
            <a:r>
              <a:rPr lang="en-US" sz="2800" dirty="0" smtClean="0"/>
              <a:t>Never let anything obscure your face</a:t>
            </a:r>
          </a:p>
          <a:p>
            <a:r>
              <a:rPr lang="en-US" sz="2800" dirty="0"/>
              <a:t>T</a:t>
            </a:r>
            <a:r>
              <a:rPr lang="en-US" sz="2800" dirty="0" smtClean="0"/>
              <a:t>ech before the round, not during</a:t>
            </a:r>
          </a:p>
          <a:p>
            <a:r>
              <a:rPr lang="en-US" sz="2800" dirty="0" smtClean="0"/>
              <a:t>Ask to write the resolution on the board</a:t>
            </a:r>
          </a:p>
          <a:p>
            <a:r>
              <a:rPr lang="en-US" sz="2800" dirty="0" smtClean="0"/>
              <a:t>Repeat your side at every conclusion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9402758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Zen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sz="2400" dirty="0" smtClean="0"/>
              <a:t>Debate to win, not to not lose.</a:t>
            </a:r>
          </a:p>
          <a:p>
            <a:r>
              <a:rPr lang="en-US" sz="2400" dirty="0" smtClean="0"/>
              <a:t>Believe that you are winning. Force the judge to disappoint you.  Never signal it even in tone or posture.</a:t>
            </a:r>
          </a:p>
          <a:p>
            <a:r>
              <a:rPr lang="en-US" sz="2400" dirty="0" smtClean="0"/>
              <a:t>Deserve to win in the weeks before you ever walk into the round.</a:t>
            </a:r>
          </a:p>
          <a:p>
            <a:r>
              <a:rPr lang="en-US" sz="2400" dirty="0"/>
              <a:t>W</a:t>
            </a:r>
            <a:r>
              <a:rPr lang="en-US" sz="2400" dirty="0" smtClean="0"/>
              <a:t>ins are purchased with work, some are more expensive that others, go to the tournament with full pockets.  </a:t>
            </a:r>
          </a:p>
          <a:p>
            <a:r>
              <a:rPr lang="en-US" sz="2400" dirty="0" smtClean="0"/>
              <a:t>Shake your ponytail and move on.</a:t>
            </a:r>
          </a:p>
          <a:p>
            <a:r>
              <a:rPr lang="en-US" sz="2400" dirty="0"/>
              <a:t>Put your dirt in their end zone.</a:t>
            </a:r>
          </a:p>
          <a:p>
            <a:endParaRPr lang="en-US" dirty="0" smtClean="0"/>
          </a:p>
          <a:p>
            <a:pPr marL="6858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94825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 Seconds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dirty="0" smtClean="0"/>
              <a:t>Eye Contact = status </a:t>
            </a:r>
          </a:p>
          <a:p>
            <a:r>
              <a:rPr lang="en-US" sz="3600" dirty="0" smtClean="0"/>
              <a:t>Eye Contact = 3 seconds </a:t>
            </a:r>
          </a:p>
          <a:p>
            <a:r>
              <a:rPr lang="en-US" sz="3600" dirty="0" smtClean="0"/>
              <a:t>Smile with your eyes </a:t>
            </a:r>
          </a:p>
          <a:p>
            <a:r>
              <a:rPr lang="en-US" sz="3600" dirty="0" smtClean="0"/>
              <a:t>Choose your first 12 words wisely</a:t>
            </a:r>
          </a:p>
          <a:p>
            <a:r>
              <a:rPr lang="en-US" sz="3600" dirty="0" smtClean="0"/>
              <a:t>Move 10% quicker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25579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Handshake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800" dirty="0" smtClean="0"/>
              <a:t>Extend your hand first</a:t>
            </a:r>
          </a:p>
          <a:p>
            <a:r>
              <a:rPr lang="en-US" sz="2800" dirty="0" smtClean="0"/>
              <a:t>Eyes Meet and smile at moment of contact</a:t>
            </a:r>
          </a:p>
          <a:p>
            <a:r>
              <a:rPr lang="en-US" sz="2800" dirty="0" smtClean="0"/>
              <a:t>Equitable tilt for judge, Dominant tilt to opponents</a:t>
            </a:r>
          </a:p>
          <a:p>
            <a:r>
              <a:rPr lang="en-US" sz="2800" dirty="0" smtClean="0"/>
              <a:t>2 – 3 pumps</a:t>
            </a:r>
          </a:p>
          <a:p>
            <a:r>
              <a:rPr lang="en-US" sz="2800" dirty="0" smtClean="0"/>
              <a:t>Medium firm</a:t>
            </a:r>
          </a:p>
          <a:p>
            <a:r>
              <a:rPr lang="en-US" sz="2800" dirty="0" smtClean="0"/>
              <a:t>Fingers curve under</a:t>
            </a:r>
          </a:p>
          <a:p>
            <a:r>
              <a:rPr lang="en-US" sz="2800" dirty="0" smtClean="0"/>
              <a:t>Web-to-web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0337535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Ownership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Loud volume = dominance</a:t>
            </a:r>
          </a:p>
          <a:p>
            <a:r>
              <a:rPr lang="en-US" sz="3200" dirty="0" smtClean="0"/>
              <a:t>Mark your territory = dominance</a:t>
            </a:r>
          </a:p>
          <a:p>
            <a:r>
              <a:rPr lang="en-US" sz="3200" dirty="0" smtClean="0"/>
              <a:t>Podium = status</a:t>
            </a:r>
          </a:p>
          <a:p>
            <a:r>
              <a:rPr lang="en-US" sz="3200" dirty="0" smtClean="0"/>
              <a:t>Gift giving = host</a:t>
            </a:r>
          </a:p>
          <a:p>
            <a:r>
              <a:rPr lang="en-US" sz="3200" dirty="0" smtClean="0"/>
              <a:t>Speak as if your win has already happened.</a:t>
            </a:r>
          </a:p>
          <a:p>
            <a:endParaRPr lang="en-US" sz="3200" dirty="0" smtClean="0"/>
          </a:p>
          <a:p>
            <a:pPr marL="68580" indent="0">
              <a:buNone/>
            </a:pPr>
            <a:endParaRPr lang="en-US" sz="3200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26334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Rapport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Ask a tiny favor before asking for the ballot</a:t>
            </a:r>
          </a:p>
          <a:p>
            <a:r>
              <a:rPr lang="en-US" sz="2800" dirty="0" smtClean="0"/>
              <a:t>Find a commonality</a:t>
            </a:r>
          </a:p>
          <a:p>
            <a:r>
              <a:rPr lang="en-US" sz="2800" dirty="0" smtClean="0"/>
              <a:t>Eye time = win</a:t>
            </a:r>
          </a:p>
          <a:p>
            <a:r>
              <a:rPr lang="en-US" sz="2800" dirty="0" smtClean="0"/>
              <a:t>Include the judge in your banter with partner via eye contact</a:t>
            </a:r>
            <a:endParaRPr lang="en-US" dirty="0"/>
          </a:p>
          <a:p>
            <a:r>
              <a:rPr lang="en-US" sz="2800" dirty="0" smtClean="0"/>
              <a:t>Refer to your partner by name</a:t>
            </a:r>
          </a:p>
        </p:txBody>
      </p:sp>
    </p:spTree>
    <p:extLst>
      <p:ext uri="{BB962C8B-B14F-4D97-AF65-F5344CB8AC3E}">
        <p14:creationId xmlns:p14="http://schemas.microsoft.com/office/powerpoint/2010/main" val="19954162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Storytelling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Powerful, Persuasive, </a:t>
            </a:r>
            <a:r>
              <a:rPr lang="en-US" sz="2800" dirty="0" err="1" smtClean="0"/>
              <a:t>Flowable</a:t>
            </a:r>
            <a:r>
              <a:rPr lang="en-US" sz="2800" dirty="0" smtClean="0"/>
              <a:t> Tags</a:t>
            </a:r>
          </a:p>
          <a:p>
            <a:r>
              <a:rPr lang="en-US" sz="2800" dirty="0" smtClean="0"/>
              <a:t>Sloganize your case</a:t>
            </a:r>
          </a:p>
          <a:p>
            <a:r>
              <a:rPr lang="en-US" sz="2800" dirty="0" smtClean="0"/>
              <a:t>Animated, Energetic, Dynamic</a:t>
            </a:r>
          </a:p>
          <a:p>
            <a:r>
              <a:rPr lang="en-US" sz="2800" dirty="0" smtClean="0"/>
              <a:t>Plan an amazing first sentence</a:t>
            </a:r>
          </a:p>
          <a:p>
            <a:r>
              <a:rPr lang="en-US" sz="2800" dirty="0" smtClean="0"/>
              <a:t>Plan an amazing last sentence</a:t>
            </a:r>
          </a:p>
          <a:p>
            <a:r>
              <a:rPr lang="en-US" sz="2800" dirty="0" smtClean="0"/>
              <a:t>Poster child</a:t>
            </a:r>
          </a:p>
          <a:p>
            <a:r>
              <a:rPr lang="en-US" sz="2800" dirty="0" smtClean="0"/>
              <a:t>Know your story</a:t>
            </a:r>
          </a:p>
          <a:p>
            <a:pPr marL="68580" indent="0">
              <a:buNone/>
            </a:pPr>
            <a:endParaRPr lang="en-US" sz="2800" dirty="0" smtClean="0"/>
          </a:p>
          <a:p>
            <a:pPr marL="6858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58952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Accuracy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 smtClean="0"/>
              <a:t>Pronunciation</a:t>
            </a:r>
          </a:p>
          <a:p>
            <a:r>
              <a:rPr lang="en-US" sz="3200" dirty="0" smtClean="0"/>
              <a:t>Grammar</a:t>
            </a:r>
          </a:p>
          <a:p>
            <a:r>
              <a:rPr lang="en-US" sz="3200" dirty="0" smtClean="0"/>
              <a:t>Abbreviation </a:t>
            </a:r>
          </a:p>
          <a:p>
            <a:r>
              <a:rPr lang="en-US" sz="3200" dirty="0" smtClean="0"/>
              <a:t>Times</a:t>
            </a:r>
          </a:p>
          <a:p>
            <a:r>
              <a:rPr lang="en-US" sz="3200" dirty="0" smtClean="0"/>
              <a:t>Citations</a:t>
            </a:r>
          </a:p>
          <a:p>
            <a:r>
              <a:rPr lang="en-US" sz="3200" dirty="0" smtClean="0"/>
              <a:t>Ethics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61541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power of Three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Three adjectives</a:t>
            </a:r>
          </a:p>
          <a:p>
            <a:r>
              <a:rPr lang="en-US" sz="2800" dirty="0" smtClean="0"/>
              <a:t>Three examples</a:t>
            </a:r>
          </a:p>
          <a:p>
            <a:r>
              <a:rPr lang="en-US" sz="2800" dirty="0" smtClean="0"/>
              <a:t>Three contentions</a:t>
            </a:r>
          </a:p>
          <a:p>
            <a:r>
              <a:rPr lang="en-US" sz="2800" dirty="0" smtClean="0"/>
              <a:t>Three voters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4969042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Body Talk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Power pose before round</a:t>
            </a:r>
          </a:p>
          <a:p>
            <a:r>
              <a:rPr lang="en-US" sz="2800" dirty="0"/>
              <a:t>Nod while your partner is making key </a:t>
            </a:r>
            <a:r>
              <a:rPr lang="en-US" sz="2800" dirty="0" smtClean="0"/>
              <a:t>points</a:t>
            </a:r>
          </a:p>
          <a:p>
            <a:r>
              <a:rPr lang="en-US" sz="2800" dirty="0" smtClean="0"/>
              <a:t>Pop-up Crossfire, or quietly hedge it the last 2 seconds of time</a:t>
            </a:r>
          </a:p>
          <a:p>
            <a:r>
              <a:rPr lang="en-US" sz="2800" dirty="0" smtClean="0"/>
              <a:t>Head tilt your opponents’ confusion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87855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Urban Pop">
  <a:themeElements>
    <a:clrScheme name="Story">
      <a:dk1>
        <a:sysClr val="windowText" lastClr="000000"/>
      </a:dk1>
      <a:lt1>
        <a:sysClr val="window" lastClr="FFFFFF"/>
      </a:lt1>
      <a:dk2>
        <a:srgbClr val="212121"/>
      </a:dk2>
      <a:lt2>
        <a:srgbClr val="CDD4D7"/>
      </a:lt2>
      <a:accent1>
        <a:srgbClr val="1D86CD"/>
      </a:accent1>
      <a:accent2>
        <a:srgbClr val="732E9A"/>
      </a:accent2>
      <a:accent3>
        <a:srgbClr val="B50B1B"/>
      </a:accent3>
      <a:accent4>
        <a:srgbClr val="E8950E"/>
      </a:accent4>
      <a:accent5>
        <a:srgbClr val="55992B"/>
      </a:accent5>
      <a:accent6>
        <a:srgbClr val="2C9C89"/>
      </a:accent6>
      <a:hlink>
        <a:srgbClr val="EC4D4D"/>
      </a:hlink>
      <a:folHlink>
        <a:srgbClr val="F8CE8A"/>
      </a:folHlink>
    </a:clrScheme>
    <a:fontScheme name="Saddle">
      <a:majorFont>
        <a:latin typeface="Book Antiqua"/>
        <a:ea typeface=""/>
        <a:cs typeface=""/>
        <a:font script="Jpan" typeface="ＭＳ 明朝"/>
        <a:font script="Hans" typeface="宋体"/>
        <a:font script="Hant" typeface="新細明體"/>
      </a:majorFont>
      <a:minorFont>
        <a:latin typeface="Book Antiqua"/>
        <a:ea typeface=""/>
        <a:cs typeface=""/>
        <a:font script="Jpan" typeface="ＭＳ 明朝"/>
        <a:font script="Hans" typeface="宋体"/>
        <a:font script="Hant" typeface="新細明體"/>
      </a:minorFont>
    </a:fontScheme>
    <a:fmtScheme name="Urban Pop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8000"/>
              </a:srgbClr>
            </a:outerShdw>
          </a:effectLst>
          <a:scene3d>
            <a:camera prst="orthographicFront">
              <a:rot lat="0" lon="0" rev="0"/>
            </a:camera>
            <a:lightRig rig="flat" dir="t"/>
          </a:scene3d>
          <a:sp3d contourW="15875">
            <a:bevelT w="95250" h="1270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hade val="100000"/>
                <a:alpha val="100000"/>
                <a:satMod val="100000"/>
                <a:lumMod val="100000"/>
              </a:schemeClr>
            </a:gs>
            <a:gs pos="9000">
              <a:schemeClr val="phClr">
                <a:tint val="90000"/>
                <a:shade val="100000"/>
                <a:alpha val="100000"/>
                <a:satMod val="100000"/>
                <a:lumMod val="100000"/>
              </a:schemeClr>
            </a:gs>
            <a:gs pos="34000">
              <a:schemeClr val="phClr">
                <a:tint val="83000"/>
                <a:shade val="100000"/>
                <a:alpha val="100000"/>
                <a:satMod val="100000"/>
                <a:lumMod val="100000"/>
              </a:schemeClr>
            </a:gs>
            <a:gs pos="62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  <a:gs pos="90000">
              <a:schemeClr val="phClr">
                <a:tint val="92000"/>
                <a:shade val="100000"/>
                <a:alpha val="100000"/>
                <a:satMod val="100000"/>
                <a:lumMod val="90000"/>
              </a:schemeClr>
            </a:gs>
            <a:gs pos="100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8000"/>
              </a:schemeClr>
            </a:gs>
            <a:gs pos="100000">
              <a:schemeClr val="phClr">
                <a:tint val="95000"/>
                <a:shade val="98000"/>
                <a:lumMod val="80000"/>
              </a:schemeClr>
            </a:gs>
          </a:gsLst>
          <a:path path="circle">
            <a:fillToRect l="50000" t="100000" r="10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 Pop.thmx</Template>
  <TotalTime>221</TotalTime>
  <Words>330</Words>
  <Application>Microsoft Macintosh PowerPoint</Application>
  <PresentationFormat>On-screen Show (4:3)</PresentationFormat>
  <Paragraphs>73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Urban Pop</vt:lpstr>
      <vt:lpstr>Hearts &amp; Minds</vt:lpstr>
      <vt:lpstr>7 Seconds</vt:lpstr>
      <vt:lpstr>The Handshake</vt:lpstr>
      <vt:lpstr>Ownership</vt:lpstr>
      <vt:lpstr>Rapport</vt:lpstr>
      <vt:lpstr>Storytelling</vt:lpstr>
      <vt:lpstr>Accuracy</vt:lpstr>
      <vt:lpstr>power of Three</vt:lpstr>
      <vt:lpstr>Body Talk</vt:lpstr>
      <vt:lpstr>Mechanics</vt:lpstr>
      <vt:lpstr>Zen</vt:lpstr>
    </vt:vector>
  </TitlesOfParts>
  <Company>LISD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Hearts &amp; Minds</dc:title>
  <dc:creator>Leeann Solice</dc:creator>
  <cp:lastModifiedBy>Leeann Solice</cp:lastModifiedBy>
  <cp:revision>12</cp:revision>
  <dcterms:created xsi:type="dcterms:W3CDTF">2015-01-06T01:45:59Z</dcterms:created>
  <dcterms:modified xsi:type="dcterms:W3CDTF">2015-01-06T05:27:43Z</dcterms:modified>
</cp:coreProperties>
</file>